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7" r:id="rId3"/>
    <p:sldId id="257" r:id="rId4"/>
    <p:sldId id="258" r:id="rId5"/>
    <p:sldId id="262" r:id="rId6"/>
    <p:sldId id="269" r:id="rId7"/>
    <p:sldId id="259" r:id="rId8"/>
    <p:sldId id="263" r:id="rId9"/>
    <p:sldId id="261" r:id="rId10"/>
    <p:sldId id="265" r:id="rId11"/>
    <p:sldId id="271" r:id="rId12"/>
    <p:sldId id="266" r:id="rId13"/>
    <p:sldId id="264" r:id="rId14"/>
    <p:sldId id="272" r:id="rId15"/>
    <p:sldId id="270" r:id="rId16"/>
    <p:sldId id="268" r:id="rId17"/>
    <p:sldId id="274" r:id="rId18"/>
    <p:sldId id="273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9C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 autoAdjust="0"/>
    <p:restoredTop sz="94580" autoAdjust="0"/>
  </p:normalViewPr>
  <p:slideViewPr>
    <p:cSldViewPr>
      <p:cViewPr>
        <p:scale>
          <a:sx n="66" d="100"/>
          <a:sy n="66" d="100"/>
        </p:scale>
        <p:origin x="-1494" y="-2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55BA56-45BD-422F-8C3D-E038CEB651F4}" type="datetimeFigureOut">
              <a:rPr lang="tr-TR" smtClean="0"/>
              <a:t>17.11.2017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5AEFC8-C691-4E2C-8554-5CF9B17CA01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23678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AEFC8-C691-4E2C-8554-5CF9B17CA016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47902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penelope.uchicago.edu/Thayer/E/Roman/Texts/Plutarch/Moralia/Sayings_of_Spartans*/main.html" TargetMode="External"/><Relationship Id="rId2" Type="http://schemas.openxmlformats.org/officeDocument/2006/relationships/hyperlink" Target="http://www.thelatinlibrary.com/historians/herod/herodotus13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cyruscylinder2013.com/objects-accompanying-the-cyrus-cylinder-in-the-tour/" TargetMode="External"/><Relationship Id="rId13" Type="http://schemas.openxmlformats.org/officeDocument/2006/relationships/hyperlink" Target="https://en.wikipedia.org/wiki/Battle_of_Salamis#/media/File:Kaulbach,_Wilhelm_von_-_Die_Seeschlacht_bei_Salamis_-_1868.JPG" TargetMode="External"/><Relationship Id="rId18" Type="http://schemas.openxmlformats.org/officeDocument/2006/relationships/hyperlink" Target="https://en.wikipedia.org/wiki/File:Oxus_chariot_model.jpg" TargetMode="External"/><Relationship Id="rId3" Type="http://schemas.openxmlformats.org/officeDocument/2006/relationships/hyperlink" Target="https://commons.wikimedia.org/wiki/File:Tachara,_Persepolis.jpg" TargetMode="External"/><Relationship Id="rId7" Type="http://schemas.openxmlformats.org/officeDocument/2006/relationships/hyperlink" Target="https://en.wikipedia.org/wiki/Achaemenid_Empire#/media/File:Standard_of_Cyrus_the_Great_(Achaemenid_Empire).svg" TargetMode="External"/><Relationship Id="rId12" Type="http://schemas.openxmlformats.org/officeDocument/2006/relationships/hyperlink" Target="https://commons.wikimedia.org/wiki/File:Map_Greco-Persian_Wars-ru.svg" TargetMode="External"/><Relationship Id="rId17" Type="http://schemas.openxmlformats.org/officeDocument/2006/relationships/hyperlink" Target="https://en.wikipedia.org/wiki/File:Gold_statuettes_from_the_Oxus_Treasure_by_Nickmard_Khoey.jpg" TargetMode="External"/><Relationship Id="rId2" Type="http://schemas.openxmlformats.org/officeDocument/2006/relationships/hyperlink" Target="https://www.pinterest.co.uk/pin/414401603197100969/" TargetMode="External"/><Relationship Id="rId16" Type="http://schemas.openxmlformats.org/officeDocument/2006/relationships/hyperlink" Target="https://medium.com/@joannaroi/origins-of-christianity-d5354b0af09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ranchamber.com/history/cyrus/cyrus.php" TargetMode="External"/><Relationship Id="rId11" Type="http://schemas.openxmlformats.org/officeDocument/2006/relationships/hyperlink" Target="http://myscienceschool.org/index.php?/archives/1849-Why-was-Darius-a-great-commander.html" TargetMode="External"/><Relationship Id="rId5" Type="http://schemas.openxmlformats.org/officeDocument/2006/relationships/hyperlink" Target="https://www.quora.com/What-are-some-ancient-empires-in-Asia" TargetMode="External"/><Relationship Id="rId15" Type="http://schemas.openxmlformats.org/officeDocument/2006/relationships/hyperlink" Target="https://en.wikipedia.org/wiki/Alexander_Mosaic#/media/File:Alexander_the_Great_mosaic.jpg" TargetMode="External"/><Relationship Id="rId10" Type="http://schemas.openxmlformats.org/officeDocument/2006/relationships/hyperlink" Target="http://www.telegraph.co.uk/travel/destinations/middle-east/iran/articles/Inside-Iran-360-images-let-armchair-travellers-tour-the-country/" TargetMode="External"/><Relationship Id="rId4" Type="http://schemas.openxmlformats.org/officeDocument/2006/relationships/hyperlink" Target="https://www.reddit.com/r/greece/comments/6towdw/zeus_vult/" TargetMode="External"/><Relationship Id="rId9" Type="http://schemas.openxmlformats.org/officeDocument/2006/relationships/hyperlink" Target="https://en.wikipedia.org/wiki/Tomb_of_Cyrus#/media/File:Tomb_of_Cyrus_the_Great.jpg" TargetMode="External"/><Relationship Id="rId14" Type="http://schemas.openxmlformats.org/officeDocument/2006/relationships/hyperlink" Target="https://www.pinterest.dk/pin/639229740830015344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9C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7183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8600"/>
            <a:ext cx="7772400" cy="1470025"/>
          </a:xfrm>
        </p:spPr>
        <p:txBody>
          <a:bodyPr>
            <a:normAutofit/>
          </a:bodyPr>
          <a:lstStyle/>
          <a:p>
            <a:r>
              <a:rPr lang="tr-TR" sz="6600" dirty="0">
                <a:solidFill>
                  <a:schemeClr val="bg1"/>
                </a:solidFill>
              </a:rPr>
              <a:t>Achaemenid </a:t>
            </a:r>
            <a:r>
              <a:rPr lang="tr-TR" sz="6600" dirty="0" smtClean="0">
                <a:solidFill>
                  <a:schemeClr val="bg1"/>
                </a:solidFill>
              </a:rPr>
              <a:t>Empire</a:t>
            </a:r>
            <a:endParaRPr lang="tr-TR" sz="66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1524000"/>
            <a:ext cx="6553200" cy="762000"/>
          </a:xfrm>
        </p:spPr>
        <p:txBody>
          <a:bodyPr anchor="ctr">
            <a:normAutofit fontScale="85000" lnSpcReduction="20000"/>
          </a:bodyPr>
          <a:lstStyle/>
          <a:p>
            <a:pPr algn="r"/>
            <a:r>
              <a:rPr lang="tr-TR" i="1" dirty="0" smtClean="0">
                <a:solidFill>
                  <a:schemeClr val="bg1">
                    <a:lumMod val="85000"/>
                  </a:schemeClr>
                </a:solidFill>
              </a:rPr>
              <a:t>Doruk </a:t>
            </a:r>
            <a:r>
              <a:rPr lang="tr-TR" i="1" dirty="0" smtClean="0">
                <a:solidFill>
                  <a:schemeClr val="bg1">
                    <a:lumMod val="85000"/>
                  </a:schemeClr>
                </a:solidFill>
              </a:rPr>
              <a:t>Çetin</a:t>
            </a:r>
          </a:p>
          <a:p>
            <a:pPr algn="r"/>
            <a:r>
              <a:rPr lang="tr-TR" sz="2400" i="1" dirty="0" smtClean="0">
                <a:solidFill>
                  <a:schemeClr val="bg1">
                    <a:lumMod val="85000"/>
                  </a:schemeClr>
                </a:solidFill>
              </a:rPr>
              <a:t>2036424</a:t>
            </a:r>
            <a:endParaRPr lang="tr-TR" i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94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Doruk\Desktop\hist-presentation\1200px-Map_Greco-Persian_Wars-e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-13156"/>
            <a:ext cx="8597900" cy="687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3505200" cy="1189038"/>
          </a:xfrm>
          <a:solidFill>
            <a:schemeClr val="bg1">
              <a:lumMod val="50000"/>
              <a:alpha val="49000"/>
            </a:schemeClr>
          </a:solidFill>
        </p:spPr>
        <p:txBody>
          <a:bodyPr>
            <a:normAutofit fontScale="90000"/>
          </a:bodyPr>
          <a:lstStyle/>
          <a:p>
            <a:r>
              <a:rPr lang="tr-TR" dirty="0" smtClean="0"/>
              <a:t>Greco-Persian Wars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2298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Doruk\Desktop\hist-presentation\1_MMDhF3VIIrYaDRNRuGP37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4350" y="0"/>
            <a:ext cx="1032734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alpha val="80000"/>
            </a:schemeClr>
          </a:solidFill>
        </p:spPr>
        <p:txBody>
          <a:bodyPr/>
          <a:lstStyle/>
          <a:p>
            <a:r>
              <a:rPr lang="tr-TR" dirty="0" smtClean="0">
                <a:solidFill>
                  <a:schemeClr val="bg1"/>
                </a:solidFill>
              </a:rPr>
              <a:t>Greco-Persian Wars</a:t>
            </a:r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457200" y="1447800"/>
            <a:ext cx="3073997" cy="1791260"/>
          </a:xfrm>
          <a:prstGeom prst="rect">
            <a:avLst/>
          </a:prstGeom>
          <a:solidFill>
            <a:schemeClr val="bg1">
              <a:alpha val="88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tr-TR" sz="2400" dirty="0" smtClean="0">
                <a:solidFill>
                  <a:schemeClr val="tx2"/>
                </a:solidFill>
              </a:rPr>
              <a:t>Battle of Marathon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tr-TR" sz="2400" dirty="0" smtClean="0">
                <a:solidFill>
                  <a:schemeClr val="accent1"/>
                </a:solidFill>
              </a:rPr>
              <a:t>Battle of Thermoylae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tr-TR" sz="2400" dirty="0" smtClean="0">
                <a:solidFill>
                  <a:schemeClr val="accent1"/>
                </a:solidFill>
              </a:rPr>
              <a:t>Battle of Salamis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tr-TR" sz="2400" dirty="0" smtClean="0">
                <a:solidFill>
                  <a:schemeClr val="accent1"/>
                </a:solidFill>
              </a:rPr>
              <a:t>Battle of Plataea</a:t>
            </a:r>
            <a:endParaRPr lang="tr-TR" sz="2400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5486400"/>
            <a:ext cx="9144000" cy="120032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sz="2400" dirty="0" smtClean="0"/>
              <a:t>- </a:t>
            </a:r>
            <a:r>
              <a:rPr lang="en-US" sz="2400" dirty="0" smtClean="0"/>
              <a:t>"</a:t>
            </a:r>
            <a:r>
              <a:rPr lang="en-US" sz="2400" dirty="0"/>
              <a:t>Because of the arrows of the barbarians it is impossible to see the </a:t>
            </a:r>
            <a:r>
              <a:rPr lang="en-US" sz="2400" dirty="0" smtClean="0"/>
              <a:t>sun"</a:t>
            </a:r>
            <a:endParaRPr lang="tr-TR" sz="2400" dirty="0" smtClean="0"/>
          </a:p>
          <a:p>
            <a:r>
              <a:rPr lang="tr-TR" sz="2400" dirty="0" smtClean="0"/>
              <a:t>+ </a:t>
            </a:r>
            <a:r>
              <a:rPr lang="en-US" sz="2400" dirty="0" smtClean="0"/>
              <a:t>"</a:t>
            </a:r>
            <a:r>
              <a:rPr lang="en-US" sz="2400" dirty="0"/>
              <a:t>Won't it be nice, then, if we shall have shade in which to fight them?"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9071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>
                <a:solidFill>
                  <a:schemeClr val="tx2"/>
                </a:solidFill>
              </a:rPr>
              <a:t>Bridge over Dardanelles</a:t>
            </a:r>
            <a:endParaRPr lang="tr-TR" dirty="0">
              <a:solidFill>
                <a:schemeClr val="tx2"/>
              </a:solidFill>
            </a:endParaRPr>
          </a:p>
        </p:txBody>
      </p:sp>
      <p:pic>
        <p:nvPicPr>
          <p:cNvPr id="4" name="Picture 3" descr="C:\Users\Doruk\Desktop\hist-presentation\6a8bc1799c4fa99701964e45889ad04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1371600"/>
            <a:ext cx="9144000" cy="470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62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oruk\Desktop\hist-presentation\hellespo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" y="1452282"/>
            <a:ext cx="9137354" cy="464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85546" y="3735613"/>
            <a:ext cx="1179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tr-TR" b="1" dirty="0" smtClean="0">
                <a:solidFill>
                  <a:srgbClr val="FFFF00"/>
                </a:solidFill>
              </a:rPr>
              <a:t>Abydos</a:t>
            </a:r>
            <a:endParaRPr lang="tr-TR" b="1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2446" y="2595282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tr-TR" b="1" dirty="0" smtClean="0">
                <a:solidFill>
                  <a:srgbClr val="FFFF00"/>
                </a:solidFill>
              </a:rPr>
              <a:t>Sestos</a:t>
            </a:r>
            <a:endParaRPr lang="tr-TR" b="1" dirty="0">
              <a:solidFill>
                <a:srgbClr val="FFFF00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581400" y="2964614"/>
            <a:ext cx="404146" cy="77099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tr-TR" dirty="0" smtClean="0">
                <a:solidFill>
                  <a:schemeClr val="bg1"/>
                </a:solidFill>
              </a:rPr>
              <a:t>Çanakkale Today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05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Doruk\Desktop\hist-presentation\Alexander_the_Great_mosai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188"/>
            <a:ext cx="9144000" cy="548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570306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600" dirty="0" smtClean="0">
                <a:solidFill>
                  <a:schemeClr val="tx2"/>
                </a:solidFill>
              </a:rPr>
              <a:t>Alexander the Great</a:t>
            </a:r>
            <a:endParaRPr lang="tr-TR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98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Doruk\Desktop\hist-presentation\zoroastriasm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57400"/>
            <a:ext cx="8577559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579" y="68580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5400" dirty="0" smtClean="0">
                <a:solidFill>
                  <a:schemeClr val="tx2"/>
                </a:solidFill>
              </a:rPr>
              <a:t>Zoroastrianism</a:t>
            </a:r>
            <a:endParaRPr lang="tr-TR" sz="5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67400" y="5029200"/>
            <a:ext cx="2015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600" dirty="0"/>
              <a:t>Faravahar</a:t>
            </a:r>
          </a:p>
        </p:txBody>
      </p:sp>
    </p:spTree>
    <p:extLst>
      <p:ext uri="{BB962C8B-B14F-4D97-AF65-F5344CB8AC3E}">
        <p14:creationId xmlns:p14="http://schemas.microsoft.com/office/powerpoint/2010/main" val="201755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1" y="685800"/>
            <a:ext cx="4962770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057400" y="304799"/>
            <a:ext cx="533399" cy="6477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027" name="Picture 3" descr="C:\Users\Doruk\Desktop\hist-presentation\300px-Gold_statuettes_from_the_Oxus_Treasure_by_Nickmard_Khoe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6" y="2209800"/>
            <a:ext cx="2407024" cy="319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29400" y="304800"/>
            <a:ext cx="533399" cy="647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028" name="Picture 4" descr="C:\Users\Doruk\Desktop\hist-presentation\300px-Oxus_chariot_mode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421" y="2931762"/>
            <a:ext cx="2299693" cy="174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96099" y="5105400"/>
            <a:ext cx="2019299" cy="922149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tr-TR" dirty="0" smtClean="0">
                <a:solidFill>
                  <a:schemeClr val="tx2"/>
                </a:solidFill>
              </a:rPr>
              <a:t>Oxus Treasure</a:t>
            </a:r>
            <a:endParaRPr lang="tr-TR" dirty="0">
              <a:solidFill>
                <a:schemeClr val="tx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21857" y="6477000"/>
            <a:ext cx="4574242" cy="304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2192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8153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References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Beginnings of the Athenian Empire: </a:t>
            </a:r>
            <a:r>
              <a:rPr lang="en-US" sz="2000" dirty="0" smtClean="0"/>
              <a:t>9.114-122</a:t>
            </a:r>
            <a:r>
              <a:rPr lang="tr-TR" sz="2000" dirty="0"/>
              <a:t>, </a:t>
            </a:r>
            <a:r>
              <a:rPr lang="tr-TR" sz="2000" dirty="0">
                <a:hlinkClick r:id="rId2"/>
              </a:rPr>
              <a:t>http://</a:t>
            </a:r>
            <a:r>
              <a:rPr lang="tr-TR" sz="2000" dirty="0" smtClean="0">
                <a:hlinkClick r:id="rId2"/>
              </a:rPr>
              <a:t>www.thelatinlibrary.com/historians/herod/herodotus13.html</a:t>
            </a:r>
            <a:endParaRPr lang="tr-TR" sz="2000" dirty="0" smtClean="0"/>
          </a:p>
          <a:p>
            <a:r>
              <a:rPr lang="tr-TR" sz="2000" dirty="0" smtClean="0"/>
              <a:t>Martin, Thomas R., (2013) </a:t>
            </a:r>
            <a:r>
              <a:rPr lang="en-US" sz="2000" dirty="0"/>
              <a:t>Ancient </a:t>
            </a:r>
            <a:r>
              <a:rPr lang="en-US" sz="2000" dirty="0" smtClean="0"/>
              <a:t>Greece</a:t>
            </a:r>
            <a:r>
              <a:rPr lang="tr-TR" sz="2000" dirty="0" smtClean="0"/>
              <a:t> </a:t>
            </a:r>
            <a:r>
              <a:rPr lang="en-US" sz="2000" dirty="0" smtClean="0"/>
              <a:t>From </a:t>
            </a:r>
            <a:r>
              <a:rPr lang="en-US" sz="2000" dirty="0"/>
              <a:t>Prehistoric to Hellenistic Times, Second </a:t>
            </a:r>
            <a:r>
              <a:rPr lang="en-US" sz="2000" dirty="0" smtClean="0"/>
              <a:t>Edition</a:t>
            </a:r>
            <a:r>
              <a:rPr lang="tr-TR" sz="2000" dirty="0" smtClean="0"/>
              <a:t>, Yale University Press</a:t>
            </a:r>
          </a:p>
          <a:p>
            <a:r>
              <a:rPr lang="tr-TR" sz="2000" dirty="0" smtClean="0"/>
              <a:t>Briant, Pierre (2002) </a:t>
            </a:r>
            <a:r>
              <a:rPr lang="en-US" sz="2000" dirty="0"/>
              <a:t>From Cyrus to </a:t>
            </a:r>
            <a:r>
              <a:rPr lang="en-US" sz="2000" dirty="0" smtClean="0"/>
              <a:t>Alexander: </a:t>
            </a:r>
            <a:r>
              <a:rPr lang="en-US" sz="2000" dirty="0"/>
              <a:t>a history of the Persian </a:t>
            </a:r>
            <a:r>
              <a:rPr lang="en-US" sz="2000" dirty="0" smtClean="0"/>
              <a:t>Empire</a:t>
            </a:r>
            <a:r>
              <a:rPr lang="tr-TR" sz="2000" dirty="0" smtClean="0"/>
              <a:t>, Winnona Lake, IN: Eisenbraun</a:t>
            </a:r>
          </a:p>
          <a:p>
            <a:r>
              <a:rPr lang="tr-TR" sz="2000" dirty="0" smtClean="0"/>
              <a:t>Ivantchik, A., Licheli, V. (2007) </a:t>
            </a:r>
            <a:r>
              <a:rPr lang="en-US" sz="2000" dirty="0"/>
              <a:t>Achaemenid culture and local traditions in Anatolia, Southern Caucasus and Iran : new </a:t>
            </a:r>
            <a:r>
              <a:rPr lang="en-US" sz="2000" dirty="0" smtClean="0"/>
              <a:t>discoveries</a:t>
            </a:r>
            <a:r>
              <a:rPr lang="tr-TR" sz="2000" dirty="0" smtClean="0"/>
              <a:t>, Leiden: Brill</a:t>
            </a:r>
          </a:p>
          <a:p>
            <a:r>
              <a:rPr lang="en-US" sz="2000" dirty="0"/>
              <a:t>Plutarch, </a:t>
            </a:r>
            <a:r>
              <a:rPr lang="en-US" sz="2000" dirty="0" smtClean="0"/>
              <a:t>Moralia</a:t>
            </a:r>
            <a:r>
              <a:rPr lang="tr-TR" sz="2000" dirty="0"/>
              <a:t> </a:t>
            </a:r>
            <a:r>
              <a:rPr lang="en-US" sz="2000" dirty="0" smtClean="0"/>
              <a:t>p243</a:t>
            </a:r>
            <a:r>
              <a:rPr lang="tr-TR" sz="2000" dirty="0" smtClean="0"/>
              <a:t>,</a:t>
            </a:r>
            <a:r>
              <a:rPr lang="en-US" sz="2000" dirty="0" smtClean="0"/>
              <a:t> Sayings </a:t>
            </a:r>
            <a:r>
              <a:rPr lang="en-US" sz="2000" dirty="0"/>
              <a:t>of </a:t>
            </a:r>
            <a:r>
              <a:rPr lang="en-US" sz="2000" dirty="0" smtClean="0"/>
              <a:t>Spartans</a:t>
            </a:r>
            <a:r>
              <a:rPr lang="tr-TR" sz="2000" dirty="0"/>
              <a:t>, </a:t>
            </a:r>
            <a:r>
              <a:rPr lang="tr-TR" sz="2000" dirty="0">
                <a:hlinkClick r:id="rId3"/>
              </a:rPr>
              <a:t>http://penelope.uchicago.edu/Thayer/E/Roman/Texts/Plutarch/Moralia/Sayings_of_Spartans*/</a:t>
            </a:r>
            <a:r>
              <a:rPr lang="tr-TR" sz="2000" dirty="0" smtClean="0">
                <a:hlinkClick r:id="rId3"/>
              </a:rPr>
              <a:t>main.html</a:t>
            </a:r>
            <a:endParaRPr lang="tr-TR" sz="2000" dirty="0" smtClean="0"/>
          </a:p>
          <a:p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3946651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92162"/>
          </a:xfrm>
        </p:spPr>
        <p:txBody>
          <a:bodyPr/>
          <a:lstStyle/>
          <a:p>
            <a:r>
              <a:rPr lang="tr-TR" dirty="0" smtClean="0"/>
              <a:t>Photo Sources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172" y="762000"/>
            <a:ext cx="7953828" cy="5874656"/>
          </a:xfrm>
        </p:spPr>
        <p:txBody>
          <a:bodyPr>
            <a:noAutofit/>
          </a:bodyPr>
          <a:lstStyle/>
          <a:p>
            <a:r>
              <a:rPr lang="tr-TR" sz="1600" dirty="0" smtClean="0"/>
              <a:t>1st slide, Persepolis: </a:t>
            </a:r>
            <a:r>
              <a:rPr lang="tr-TR" sz="1600" dirty="0" smtClean="0">
                <a:hlinkClick r:id="rId2"/>
              </a:rPr>
              <a:t>Pinterest</a:t>
            </a:r>
            <a:endParaRPr lang="tr-TR" sz="1600" dirty="0" smtClean="0"/>
          </a:p>
          <a:p>
            <a:r>
              <a:rPr lang="tr-TR" sz="1600" dirty="0" smtClean="0"/>
              <a:t>2nd slide, Persepolis: </a:t>
            </a:r>
            <a:r>
              <a:rPr lang="tr-TR" sz="1600" dirty="0" smtClean="0">
                <a:hlinkClick r:id="rId3"/>
              </a:rPr>
              <a:t>Wikimedia Commons</a:t>
            </a:r>
            <a:endParaRPr lang="tr-TR" sz="1600" dirty="0" smtClean="0"/>
          </a:p>
          <a:p>
            <a:r>
              <a:rPr lang="tr-TR" sz="1600" dirty="0" smtClean="0"/>
              <a:t>3rd slide, Hugging vs Invading Persia: </a:t>
            </a:r>
            <a:r>
              <a:rPr lang="tr-TR" sz="1600" dirty="0" smtClean="0">
                <a:hlinkClick r:id="rId4"/>
              </a:rPr>
              <a:t>Reddit</a:t>
            </a:r>
            <a:endParaRPr lang="tr-TR" sz="1600" dirty="0" smtClean="0"/>
          </a:p>
          <a:p>
            <a:r>
              <a:rPr lang="tr-TR" sz="1600" dirty="0" smtClean="0"/>
              <a:t>4th slide, Map of the Persian Empire: </a:t>
            </a:r>
            <a:r>
              <a:rPr lang="tr-TR" sz="1600" dirty="0" smtClean="0">
                <a:hlinkClick r:id="rId5"/>
              </a:rPr>
              <a:t>Quora</a:t>
            </a:r>
            <a:endParaRPr lang="tr-TR" sz="1600" dirty="0" smtClean="0"/>
          </a:p>
          <a:p>
            <a:r>
              <a:rPr lang="en-US" sz="1600" dirty="0"/>
              <a:t>5th slide, Cyrus the Great</a:t>
            </a:r>
            <a:r>
              <a:rPr lang="en-US" sz="1600" dirty="0" smtClean="0"/>
              <a:t>:</a:t>
            </a:r>
            <a:r>
              <a:rPr lang="tr-TR" sz="1600" dirty="0" smtClean="0"/>
              <a:t> </a:t>
            </a:r>
            <a:r>
              <a:rPr lang="tr-TR" sz="1600" dirty="0" smtClean="0">
                <a:hlinkClick r:id="rId6"/>
              </a:rPr>
              <a:t>Iran Chamber Society</a:t>
            </a:r>
            <a:endParaRPr lang="en-US" sz="1600" dirty="0"/>
          </a:p>
          <a:p>
            <a:r>
              <a:rPr lang="en-US" sz="1600" dirty="0"/>
              <a:t>5th slide, Standard of Cyrus</a:t>
            </a:r>
            <a:r>
              <a:rPr lang="en-US" sz="1600" dirty="0" smtClean="0"/>
              <a:t>:</a:t>
            </a:r>
            <a:r>
              <a:rPr lang="tr-TR" sz="1600" dirty="0" smtClean="0"/>
              <a:t> </a:t>
            </a:r>
            <a:r>
              <a:rPr lang="tr-TR" sz="1600" dirty="0" smtClean="0">
                <a:hlinkClick r:id="rId7"/>
              </a:rPr>
              <a:t>Wikimedia Commons</a:t>
            </a:r>
            <a:endParaRPr lang="en-US" sz="1600" dirty="0"/>
          </a:p>
          <a:p>
            <a:r>
              <a:rPr lang="en-US" sz="1600" dirty="0"/>
              <a:t>6th slide, Cyrus Cylinder</a:t>
            </a:r>
            <a:r>
              <a:rPr lang="en-US" sz="1600" dirty="0" smtClean="0"/>
              <a:t>:</a:t>
            </a:r>
            <a:r>
              <a:rPr lang="tr-TR" sz="1600" dirty="0" smtClean="0"/>
              <a:t> </a:t>
            </a:r>
            <a:r>
              <a:rPr lang="tr-TR" sz="1600" dirty="0" smtClean="0">
                <a:hlinkClick r:id="rId8"/>
              </a:rPr>
              <a:t>Cyrus Cylinder US Tour 2013</a:t>
            </a:r>
            <a:endParaRPr lang="en-US" sz="1600" dirty="0"/>
          </a:p>
          <a:p>
            <a:r>
              <a:rPr lang="en-US" sz="1600" dirty="0"/>
              <a:t>7th slide, Tomb of Cyrus</a:t>
            </a:r>
            <a:r>
              <a:rPr lang="en-US" sz="1600" dirty="0" smtClean="0"/>
              <a:t>:</a:t>
            </a:r>
            <a:r>
              <a:rPr lang="tr-TR" sz="1600" dirty="0" smtClean="0"/>
              <a:t> </a:t>
            </a:r>
            <a:r>
              <a:rPr lang="tr-TR" sz="1600" dirty="0" smtClean="0">
                <a:hlinkClick r:id="rId9"/>
              </a:rPr>
              <a:t>Wikimedia Commons</a:t>
            </a:r>
            <a:endParaRPr lang="en-US" sz="1600" dirty="0"/>
          </a:p>
          <a:p>
            <a:r>
              <a:rPr lang="en-US" sz="1600" dirty="0"/>
              <a:t>7th slide, Bas-relief of Cyrus</a:t>
            </a:r>
            <a:r>
              <a:rPr lang="en-US" sz="1600" dirty="0" smtClean="0"/>
              <a:t>:</a:t>
            </a:r>
            <a:r>
              <a:rPr lang="tr-TR" sz="1600" dirty="0" smtClean="0"/>
              <a:t> </a:t>
            </a:r>
            <a:r>
              <a:rPr lang="tr-TR" sz="1600" dirty="0" smtClean="0">
                <a:hlinkClick r:id="rId6"/>
              </a:rPr>
              <a:t>Iran Chamber Society</a:t>
            </a:r>
            <a:endParaRPr lang="en-US" sz="1600" dirty="0"/>
          </a:p>
          <a:p>
            <a:r>
              <a:rPr lang="en-US" sz="1600" dirty="0"/>
              <a:t>8th slide, Persepolis</a:t>
            </a:r>
            <a:r>
              <a:rPr lang="en-US" sz="1600" dirty="0" smtClean="0"/>
              <a:t>:</a:t>
            </a:r>
            <a:r>
              <a:rPr lang="tr-TR" sz="1600" dirty="0" smtClean="0"/>
              <a:t> </a:t>
            </a:r>
            <a:r>
              <a:rPr lang="tr-TR" sz="1600" dirty="0" smtClean="0">
                <a:hlinkClick r:id="rId10"/>
              </a:rPr>
              <a:t>Telegraph</a:t>
            </a:r>
            <a:endParaRPr lang="en-US" sz="1600" dirty="0"/>
          </a:p>
          <a:p>
            <a:r>
              <a:rPr lang="en-US" sz="1600" dirty="0"/>
              <a:t>9th slide, Darius the Great</a:t>
            </a:r>
            <a:r>
              <a:rPr lang="en-US" sz="1600" dirty="0" smtClean="0"/>
              <a:t>:</a:t>
            </a:r>
            <a:r>
              <a:rPr lang="tr-TR" sz="1600" dirty="0" smtClean="0"/>
              <a:t> </a:t>
            </a:r>
            <a:r>
              <a:rPr lang="tr-TR" sz="1600" dirty="0" smtClean="0">
                <a:hlinkClick r:id="rId11"/>
              </a:rPr>
              <a:t>My Science School</a:t>
            </a:r>
            <a:endParaRPr lang="en-US" sz="1600" dirty="0"/>
          </a:p>
          <a:p>
            <a:r>
              <a:rPr lang="en-US" sz="1600" dirty="0"/>
              <a:t>10th slide, Map of the Greco-Persian Wars</a:t>
            </a:r>
            <a:r>
              <a:rPr lang="en-US" sz="1600" dirty="0" smtClean="0"/>
              <a:t>:</a:t>
            </a:r>
            <a:r>
              <a:rPr lang="tr-TR" sz="1600" dirty="0" smtClean="0"/>
              <a:t> </a:t>
            </a:r>
            <a:r>
              <a:rPr lang="tr-TR" sz="1600" dirty="0" smtClean="0">
                <a:hlinkClick r:id="rId12"/>
              </a:rPr>
              <a:t>Wikimedia Commons</a:t>
            </a:r>
            <a:endParaRPr lang="en-US" sz="1600" dirty="0"/>
          </a:p>
          <a:p>
            <a:r>
              <a:rPr lang="en-US" sz="1600" dirty="0"/>
              <a:t>11th slide, Battle of Salamis</a:t>
            </a:r>
            <a:r>
              <a:rPr lang="en-US" sz="1600" dirty="0" smtClean="0"/>
              <a:t>:</a:t>
            </a:r>
            <a:r>
              <a:rPr lang="tr-TR" sz="1600" dirty="0" smtClean="0"/>
              <a:t> </a:t>
            </a:r>
            <a:r>
              <a:rPr lang="tr-TR" sz="1600" dirty="0" smtClean="0">
                <a:hlinkClick r:id="rId13"/>
              </a:rPr>
              <a:t>Wikimedia Commons</a:t>
            </a:r>
            <a:endParaRPr lang="en-US" sz="1600" dirty="0"/>
          </a:p>
          <a:p>
            <a:r>
              <a:rPr lang="en-US" sz="1600" dirty="0"/>
              <a:t>12th slide, Bridge over Dardanelles</a:t>
            </a:r>
            <a:r>
              <a:rPr lang="en-US" sz="1600" dirty="0" smtClean="0"/>
              <a:t>:</a:t>
            </a:r>
            <a:r>
              <a:rPr lang="tr-TR" sz="1600" dirty="0" smtClean="0"/>
              <a:t> </a:t>
            </a:r>
            <a:r>
              <a:rPr lang="tr-TR" sz="1600" dirty="0" smtClean="0">
                <a:hlinkClick r:id="rId14"/>
              </a:rPr>
              <a:t>Pinterest</a:t>
            </a:r>
            <a:endParaRPr lang="en-US" sz="1600" dirty="0"/>
          </a:p>
          <a:p>
            <a:r>
              <a:rPr lang="en-US" sz="1600" dirty="0"/>
              <a:t>13th slide, Satellite view of Çanakkale</a:t>
            </a:r>
            <a:r>
              <a:rPr lang="en-US" sz="1600" dirty="0" smtClean="0"/>
              <a:t>:</a:t>
            </a:r>
            <a:r>
              <a:rPr lang="tr-TR" sz="1600" dirty="0" smtClean="0"/>
              <a:t> </a:t>
            </a:r>
            <a:r>
              <a:rPr lang="tr-TR" sz="1600" dirty="0" smtClean="0">
                <a:solidFill>
                  <a:schemeClr val="accent1"/>
                </a:solidFill>
              </a:rPr>
              <a:t>Google Earth</a:t>
            </a:r>
            <a:endParaRPr lang="en-US" sz="1600" dirty="0">
              <a:solidFill>
                <a:schemeClr val="accent1"/>
              </a:solidFill>
            </a:endParaRPr>
          </a:p>
          <a:p>
            <a:r>
              <a:rPr lang="en-US" sz="1600" dirty="0"/>
              <a:t>14th slide, Alexander the </a:t>
            </a:r>
            <a:r>
              <a:rPr lang="en-US" sz="1600" dirty="0" smtClean="0"/>
              <a:t>Great</a:t>
            </a:r>
            <a:r>
              <a:rPr lang="tr-TR" sz="1600" dirty="0" smtClean="0"/>
              <a:t> Mosaic</a:t>
            </a:r>
            <a:r>
              <a:rPr lang="en-US" sz="1600" dirty="0" smtClean="0"/>
              <a:t>:</a:t>
            </a:r>
            <a:r>
              <a:rPr lang="tr-TR" sz="1600" dirty="0" smtClean="0"/>
              <a:t> </a:t>
            </a:r>
            <a:r>
              <a:rPr lang="tr-TR" sz="1600" dirty="0" smtClean="0">
                <a:hlinkClick r:id="rId15"/>
              </a:rPr>
              <a:t>Wikimedia Commons</a:t>
            </a:r>
            <a:endParaRPr lang="en-US" sz="1600" dirty="0"/>
          </a:p>
          <a:p>
            <a:r>
              <a:rPr lang="en-US" sz="1600" dirty="0"/>
              <a:t>15th slide, Faravahar</a:t>
            </a:r>
            <a:r>
              <a:rPr lang="en-US" sz="1600" dirty="0" smtClean="0"/>
              <a:t>:</a:t>
            </a:r>
            <a:r>
              <a:rPr lang="tr-TR" sz="1600" dirty="0" smtClean="0"/>
              <a:t> </a:t>
            </a:r>
            <a:r>
              <a:rPr lang="tr-TR" sz="1600" dirty="0" smtClean="0">
                <a:hlinkClick r:id="rId16"/>
              </a:rPr>
              <a:t>Medium.com</a:t>
            </a:r>
            <a:endParaRPr lang="en-US" sz="1600" dirty="0"/>
          </a:p>
          <a:p>
            <a:r>
              <a:rPr lang="en-US" sz="1600" dirty="0"/>
              <a:t>16th slide, Oxus Treasure</a:t>
            </a:r>
            <a:r>
              <a:rPr lang="en-US" sz="1600" dirty="0" smtClean="0"/>
              <a:t>:</a:t>
            </a:r>
            <a:r>
              <a:rPr lang="tr-TR" sz="1600" dirty="0"/>
              <a:t> </a:t>
            </a:r>
            <a:r>
              <a:rPr lang="tr-TR" sz="1600" dirty="0" smtClean="0">
                <a:hlinkClick r:id="rId17"/>
              </a:rPr>
              <a:t>Wikimedia Commons</a:t>
            </a:r>
            <a:endParaRPr lang="en-US" sz="1600" dirty="0"/>
          </a:p>
          <a:p>
            <a:r>
              <a:rPr lang="en-US" sz="1600" dirty="0"/>
              <a:t>16th slide, Oxus Treasure</a:t>
            </a:r>
            <a:r>
              <a:rPr lang="en-US" sz="1600" dirty="0" smtClean="0"/>
              <a:t>:</a:t>
            </a:r>
            <a:r>
              <a:rPr lang="tr-TR" sz="1600" dirty="0" smtClean="0"/>
              <a:t> </a:t>
            </a:r>
            <a:r>
              <a:rPr lang="tr-TR" sz="1600" dirty="0" smtClean="0">
                <a:hlinkClick r:id="rId18"/>
              </a:rPr>
              <a:t>Wikimedia Commons</a:t>
            </a:r>
            <a:endParaRPr lang="en-US" sz="1600" dirty="0"/>
          </a:p>
          <a:p>
            <a:r>
              <a:rPr lang="en-US" sz="1600" dirty="0"/>
              <a:t>16th slide, Oxus Treasure</a:t>
            </a:r>
            <a:r>
              <a:rPr lang="en-US" sz="1600" dirty="0" smtClean="0"/>
              <a:t>:</a:t>
            </a:r>
            <a:r>
              <a:rPr lang="tr-TR" sz="1600" dirty="0" smtClean="0"/>
              <a:t> </a:t>
            </a:r>
            <a:r>
              <a:rPr lang="tr-TR" sz="1600" dirty="0" smtClean="0">
                <a:solidFill>
                  <a:schemeClr val="accent1"/>
                </a:solidFill>
              </a:rPr>
              <a:t>Myself</a:t>
            </a:r>
          </a:p>
          <a:p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3388396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Doruk\Desktop\hist-presentation\Tachara,_Persepoli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14600" y="0"/>
            <a:ext cx="17845762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0"/>
            <a:ext cx="6629400" cy="3844132"/>
          </a:xfrm>
        </p:spPr>
        <p:txBody>
          <a:bodyPr>
            <a:normAutofit/>
          </a:bodyPr>
          <a:lstStyle/>
          <a:p>
            <a:r>
              <a:rPr lang="tr-TR" sz="2800" dirty="0" smtClean="0"/>
              <a:t>Who were the Achaemenids?</a:t>
            </a:r>
          </a:p>
          <a:p>
            <a:r>
              <a:rPr lang="tr-TR" sz="2800" dirty="0" smtClean="0"/>
              <a:t>Cyrus and Pasargadae</a:t>
            </a:r>
          </a:p>
          <a:p>
            <a:r>
              <a:rPr lang="tr-TR" sz="2800" dirty="0" smtClean="0"/>
              <a:t>Darius and Persepolis</a:t>
            </a:r>
          </a:p>
          <a:p>
            <a:r>
              <a:rPr lang="tr-TR" sz="2800" dirty="0" smtClean="0"/>
              <a:t>Greco-Persian Wars</a:t>
            </a:r>
            <a:endParaRPr lang="tr-TR" sz="2800" dirty="0"/>
          </a:p>
          <a:p>
            <a:r>
              <a:rPr lang="tr-TR" sz="2800" dirty="0" smtClean="0"/>
              <a:t>Zoroastrianism</a:t>
            </a:r>
          </a:p>
          <a:p>
            <a:r>
              <a:rPr lang="tr-TR" sz="2800" dirty="0" smtClean="0"/>
              <a:t>End of the Empire</a:t>
            </a:r>
          </a:p>
        </p:txBody>
      </p:sp>
    </p:spTree>
    <p:extLst>
      <p:ext uri="{BB962C8B-B14F-4D97-AF65-F5344CB8AC3E}">
        <p14:creationId xmlns:p14="http://schemas.microsoft.com/office/powerpoint/2010/main" val="172188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oruk\Desktop\hist-presentation\z157l5zlzmoz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85800"/>
            <a:ext cx="9143999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45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Doruk\Desktop\hist-presentation\the_achaemenid_persian_empire__c__500_b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27" y="-152400"/>
            <a:ext cx="9150927" cy="700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1600" y="152400"/>
            <a:ext cx="2576154" cy="193899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tr-TR" sz="2000" dirty="0" smtClean="0"/>
              <a:t>Median Empire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tr-TR" sz="2000" dirty="0" smtClean="0"/>
              <a:t>Achaemenid Empire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tr-TR" sz="2000" dirty="0" smtClean="0"/>
              <a:t>Seleucid Empire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tr-TR" sz="2000" dirty="0" smtClean="0"/>
              <a:t>Parthian Empire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tr-TR" sz="2000" dirty="0" smtClean="0"/>
              <a:t>Sasanian Empire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tr-TR" sz="2000" dirty="0" smtClean="0"/>
              <a:t>…</a:t>
            </a:r>
            <a:endParaRPr lang="tr-TR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6114602" y="641522"/>
            <a:ext cx="289694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tr-TR" sz="3200" dirty="0" smtClean="0"/>
              <a:t>550 BC – 330 BC</a:t>
            </a:r>
            <a:endParaRPr lang="tr-TR" sz="3200" dirty="0"/>
          </a:p>
        </p:txBody>
      </p:sp>
      <p:sp>
        <p:nvSpPr>
          <p:cNvPr id="3" name="Oval 2"/>
          <p:cNvSpPr/>
          <p:nvPr/>
        </p:nvSpPr>
        <p:spPr>
          <a:xfrm>
            <a:off x="5257800" y="4648200"/>
            <a:ext cx="762000" cy="762000"/>
          </a:xfrm>
          <a:prstGeom prst="ellipse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" name="TextBox 4"/>
          <p:cNvSpPr txBox="1"/>
          <p:nvPr/>
        </p:nvSpPr>
        <p:spPr>
          <a:xfrm>
            <a:off x="5029200" y="4262735"/>
            <a:ext cx="904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 smtClean="0">
                <a:solidFill>
                  <a:schemeClr val="tx2"/>
                </a:solidFill>
              </a:rPr>
              <a:t>Persis</a:t>
            </a:r>
            <a:endParaRPr lang="tr-TR" sz="2400" dirty="0">
              <a:solidFill>
                <a:schemeClr val="tx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648200" y="3581400"/>
            <a:ext cx="762000" cy="762000"/>
          </a:xfrm>
          <a:prstGeom prst="ellipse">
            <a:avLst/>
          </a:prstGeom>
          <a:solidFill>
            <a:schemeClr val="accent2">
              <a:alpha val="32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19600" y="3124200"/>
            <a:ext cx="981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 smtClean="0">
                <a:solidFill>
                  <a:srgbClr val="C00000"/>
                </a:solidFill>
              </a:rPr>
              <a:t>Media</a:t>
            </a:r>
            <a:endParaRPr lang="tr-TR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38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3" grpId="0" animBg="1"/>
      <p:bldP spid="5" grpId="0"/>
      <p:bldP spid="7" grpId="0" animBg="1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tx2"/>
                </a:solidFill>
              </a:rPr>
              <a:t>Cyrus the Great</a:t>
            </a:r>
          </a:p>
        </p:txBody>
      </p:sp>
      <p:pic>
        <p:nvPicPr>
          <p:cNvPr id="4" name="Picture 2" descr="C:\Users\Doruk\Desktop\hist-presentation\Artistic-portrait-of-Cyrus-the-Great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28812"/>
            <a:ext cx="3333750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Doruk\Desktop\hist-presentation\500px-Standard_of_Cyrus_the_Great_(Achaemenid_Empire)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752600"/>
            <a:ext cx="43434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343400" y="6182380"/>
            <a:ext cx="434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dirty="0" smtClean="0">
                <a:solidFill>
                  <a:schemeClr val="tx2"/>
                </a:solidFill>
              </a:rPr>
              <a:t>His standard</a:t>
            </a:r>
            <a:endParaRPr lang="tr-TR" sz="28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5953780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dirty="0" smtClean="0">
                <a:solidFill>
                  <a:schemeClr val="tx2"/>
                </a:solidFill>
              </a:rPr>
              <a:t>Cyrus the Great</a:t>
            </a:r>
            <a:endParaRPr lang="tr-TR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19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Doruk\Desktop\hist-presentation\cyrus-l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35" y="1143000"/>
            <a:ext cx="7715250" cy="440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916331" y="5576687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600" dirty="0" smtClean="0">
                <a:solidFill>
                  <a:schemeClr val="bg1"/>
                </a:solidFill>
              </a:rPr>
              <a:t>Cyrus Cylinder</a:t>
            </a:r>
            <a:endParaRPr lang="tr-TR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29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Doruk\Desktop\hist-presentation\comment_yenEMhYUWaEMcXr14cf8rXLXdIWdYQBj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686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oruk\Desktop\hist-presentation\cyrus_relie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190625"/>
            <a:ext cx="285750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94810" y="5791200"/>
            <a:ext cx="4196790" cy="95410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tr-TR" sz="2800" dirty="0" smtClean="0">
                <a:solidFill>
                  <a:schemeClr val="bg1"/>
                </a:solidFill>
              </a:rPr>
              <a:t>Tomb of Cyrus – on left</a:t>
            </a:r>
          </a:p>
          <a:p>
            <a:r>
              <a:rPr lang="tr-TR" sz="2800" dirty="0" smtClean="0">
                <a:solidFill>
                  <a:schemeClr val="bg1"/>
                </a:solidFill>
              </a:rPr>
              <a:t>Bas-relief of Cyrus – on top</a:t>
            </a:r>
            <a:endParaRPr lang="tr-TR" sz="2800" dirty="0">
              <a:solidFill>
                <a:schemeClr val="bg1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0" y="152400"/>
            <a:ext cx="4572000" cy="914400"/>
          </a:xfrm>
        </p:spPr>
        <p:txBody>
          <a:bodyPr/>
          <a:lstStyle/>
          <a:p>
            <a:r>
              <a:rPr lang="tr-TR" dirty="0" smtClean="0">
                <a:solidFill>
                  <a:schemeClr val="bg1"/>
                </a:solidFill>
              </a:rPr>
              <a:t>Pasargadae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40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Doruk\Desktop\hist-presentation\persepolis_0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19361"/>
            <a:ext cx="10946926" cy="683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tr-TR" dirty="0" smtClean="0"/>
              <a:t>Persepolis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74388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Doruk\Desktop\hist-presentation\Darius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219200"/>
            <a:ext cx="3654273" cy="519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tr-TR" dirty="0" smtClean="0">
                <a:solidFill>
                  <a:schemeClr val="tx2"/>
                </a:solidFill>
              </a:rPr>
              <a:t>Darius </a:t>
            </a:r>
            <a:r>
              <a:rPr lang="tr-TR" dirty="0">
                <a:solidFill>
                  <a:schemeClr val="tx2"/>
                </a:solidFill>
              </a:rPr>
              <a:t>the Great</a:t>
            </a:r>
          </a:p>
        </p:txBody>
      </p:sp>
    </p:spTree>
    <p:extLst>
      <p:ext uri="{BB962C8B-B14F-4D97-AF65-F5344CB8AC3E}">
        <p14:creationId xmlns:p14="http://schemas.microsoft.com/office/powerpoint/2010/main" val="18462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416</Words>
  <Application>Microsoft Office PowerPoint</Application>
  <PresentationFormat>On-screen Show (4:3)</PresentationFormat>
  <Paragraphs>72</Paragraphs>
  <Slides>18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Achaemenid Empire</vt:lpstr>
      <vt:lpstr>PowerPoint Presentation</vt:lpstr>
      <vt:lpstr>PowerPoint Presentation</vt:lpstr>
      <vt:lpstr>PowerPoint Presentation</vt:lpstr>
      <vt:lpstr>Cyrus the Great</vt:lpstr>
      <vt:lpstr>PowerPoint Presentation</vt:lpstr>
      <vt:lpstr>Pasargadae</vt:lpstr>
      <vt:lpstr>Persepolis</vt:lpstr>
      <vt:lpstr>Darius the Great</vt:lpstr>
      <vt:lpstr>Greco-Persian Wars</vt:lpstr>
      <vt:lpstr>Greco-Persian Wars</vt:lpstr>
      <vt:lpstr>Bridge over Dardanelles</vt:lpstr>
      <vt:lpstr>Çanakkale Today</vt:lpstr>
      <vt:lpstr>PowerPoint Presentation</vt:lpstr>
      <vt:lpstr>PowerPoint Presentation</vt:lpstr>
      <vt:lpstr>Oxus Treasure</vt:lpstr>
      <vt:lpstr>References</vt:lpstr>
      <vt:lpstr>Photo Sources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Achaemenid Empire</dc:title>
  <dc:creator>Doruk</dc:creator>
  <cp:lastModifiedBy>Doruk</cp:lastModifiedBy>
  <cp:revision>27</cp:revision>
  <dcterms:created xsi:type="dcterms:W3CDTF">2006-08-16T00:00:00Z</dcterms:created>
  <dcterms:modified xsi:type="dcterms:W3CDTF">2017-11-17T13:50:13Z</dcterms:modified>
</cp:coreProperties>
</file>